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4" r:id="rId3"/>
    <p:sldId id="268" r:id="rId4"/>
    <p:sldId id="281" r:id="rId5"/>
    <p:sldId id="276" r:id="rId6"/>
    <p:sldId id="277" r:id="rId7"/>
    <p:sldId id="278" r:id="rId8"/>
    <p:sldId id="279" r:id="rId9"/>
    <p:sldId id="273" r:id="rId10"/>
    <p:sldId id="280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264"/>
            <p14:sldId id="268"/>
            <p14:sldId id="281"/>
            <p14:sldId id="276"/>
            <p14:sldId id="277"/>
            <p14:sldId id="278"/>
            <p14:sldId id="279"/>
            <p14:sldId id="273"/>
            <p14:sldId id="280"/>
            <p14:sldId id="282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8000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B0B4-9B8B-46EC-A6A4-0355DF12B7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6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2.nnm.me/0/f/7/c/4/726dd1bc75ab581fe1ff33e482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ллекция картин Государственного Музея «Эрмитаж» в Санкт-Петербурге.17 часть.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550"/>
            <a:ext cx="8424936" cy="60374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60179"/>
            <a:ext cx="9144000" cy="1584176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Дворцовые перевороты в России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Царствования Анны Ивановны и Ивана 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VI </a:t>
            </a:r>
            <a:r>
              <a:rPr lang="ru-RU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Антоновича</a:t>
            </a:r>
            <a:endParaRPr lang="ru-RU" sz="24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4" name="Picture 6" descr="http://doseng.org/uploads/posts/2007-09/1191181001_444_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/>
          <a:stretch/>
        </p:blipFill>
        <p:spPr bwMode="auto">
          <a:xfrm>
            <a:off x="-4758" y="0"/>
            <a:ext cx="4081693" cy="32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ile:Ministers Cabinet of of Empress Anna Ivanov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25" y="683239"/>
            <a:ext cx="5371943" cy="36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78576"/>
            <a:ext cx="72422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Проект и «дело» А. П. Волынского</a:t>
            </a:r>
            <a:endParaRPr lang="ru-RU" sz="2600" dirty="0"/>
          </a:p>
        </p:txBody>
      </p:sp>
      <p:pic>
        <p:nvPicPr>
          <p:cNvPr id="14338" name="Picture 2" descr="File:A. Volynsk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/>
          <a:stretch/>
        </p:blipFill>
        <p:spPr bwMode="auto">
          <a:xfrm>
            <a:off x="42867" y="330843"/>
            <a:ext cx="4570788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139951" y="908720"/>
            <a:ext cx="4945095" cy="75651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Якоби В. И. А. П. Волынский на заседании            Кабинета министров. 1889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4149081"/>
            <a:ext cx="4716016" cy="2669618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ВОЛЫНСКИЙ Артемий Петрович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кабинет-министр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1738–40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Автор «Генерального проекта о поправлении внутренних государственных дел».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Противник «бироновщины».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Казнён в 1740 г. в результате интриг                                          Э. И. </a:t>
            </a:r>
            <a:r>
              <a:rPr lang="ru-RU" sz="1600" dirty="0">
                <a:solidFill>
                  <a:schemeClr val="bg1"/>
                </a:solidFill>
              </a:rPr>
              <a:t>Б</a:t>
            </a:r>
            <a:r>
              <a:rPr lang="ru-RU" sz="1600" dirty="0" smtClean="0">
                <a:solidFill>
                  <a:schemeClr val="bg1"/>
                </a:solidFill>
              </a:rPr>
              <a:t>ирона и А. И. Остермана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316525" y="5926412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р</a:t>
            </a:r>
            <a:r>
              <a:rPr lang="ru-RU" sz="1200" dirty="0" smtClean="0">
                <a:solidFill>
                  <a:schemeClr val="bg1"/>
                </a:solidFill>
              </a:rPr>
              <a:t>аспространение образования, открытие академий и университетов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332518" y="4249346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Из «Генерального проекта» А. П. Волынского: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308319" y="6422419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р</a:t>
            </a:r>
            <a:r>
              <a:rPr lang="ru-RU" sz="1200" dirty="0" smtClean="0">
                <a:solidFill>
                  <a:schemeClr val="bg1"/>
                </a:solidFill>
              </a:rPr>
              <a:t>еформы правосудия, финансов, торговли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332518" y="5395793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п</a:t>
            </a:r>
            <a:r>
              <a:rPr lang="ru-RU" sz="1200" dirty="0" smtClean="0">
                <a:solidFill>
                  <a:schemeClr val="bg1"/>
                </a:solidFill>
              </a:rPr>
              <a:t>редоставление прав духовенству, мещанству и крестьянству 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320864" y="4869160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с</a:t>
            </a:r>
            <a:r>
              <a:rPr lang="ru-RU" sz="1200" dirty="0" smtClean="0">
                <a:solidFill>
                  <a:schemeClr val="bg1"/>
                </a:solidFill>
              </a:rPr>
              <a:t>оздание дворянского правительства и восстановление роли Сената  </a:t>
            </a:r>
          </a:p>
        </p:txBody>
      </p:sp>
      <p:cxnSp>
        <p:nvCxnSpPr>
          <p:cNvPr id="6" name="Прямая со стрелкой 5"/>
          <p:cNvCxnSpPr>
            <a:stCxn id="10" idx="2"/>
            <a:endCxn id="13" idx="0"/>
          </p:cNvCxnSpPr>
          <p:nvPr/>
        </p:nvCxnSpPr>
        <p:spPr>
          <a:xfrm flipH="1">
            <a:off x="6697128" y="4601001"/>
            <a:ext cx="11654" cy="268159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  <a:endCxn id="13" idx="0"/>
          </p:cNvCxnSpPr>
          <p:nvPr/>
        </p:nvCxnSpPr>
        <p:spPr>
          <a:xfrm flipH="1">
            <a:off x="6697128" y="4601001"/>
            <a:ext cx="11654" cy="268159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  <a:endCxn id="13" idx="0"/>
          </p:cNvCxnSpPr>
          <p:nvPr/>
        </p:nvCxnSpPr>
        <p:spPr>
          <a:xfrm flipH="1">
            <a:off x="6697128" y="4601001"/>
            <a:ext cx="11654" cy="268159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6692789" y="4601001"/>
            <a:ext cx="45719" cy="26815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454812" y="4601001"/>
            <a:ext cx="484632" cy="268159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Внешняя политика России в царствование Анны Ивановны</a:t>
            </a:r>
            <a:endParaRPr lang="ru-RU" sz="2600" dirty="0"/>
          </a:p>
        </p:txBody>
      </p:sp>
      <p:pic>
        <p:nvPicPr>
          <p:cNvPr id="15364" name="Picture 4" descr="File:Peter von Lac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499"/>
          <a:stretch/>
        </p:blipFill>
        <p:spPr bwMode="auto">
          <a:xfrm>
            <a:off x="5975176" y="3548027"/>
            <a:ext cx="3200400" cy="330997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uploads.ru/t/B/E/x/BExn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2"/>
          <a:stretch/>
        </p:blipFill>
        <p:spPr bwMode="auto">
          <a:xfrm>
            <a:off x="6217287" y="424797"/>
            <a:ext cx="2716175" cy="32991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423246" y="2796918"/>
            <a:ext cx="2304256" cy="120814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Б. Х. Миних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генерал-фельдмаршал, президент Военной коллегии</a:t>
            </a:r>
            <a:r>
              <a:rPr lang="en-US" sz="1100" dirty="0" smtClean="0">
                <a:solidFill>
                  <a:schemeClr val="bg1"/>
                </a:solidFill>
              </a:rPr>
              <a:t> [</a:t>
            </a:r>
            <a:r>
              <a:rPr lang="ru-RU" sz="1100" dirty="0" smtClean="0">
                <a:solidFill>
                  <a:schemeClr val="bg1"/>
                </a:solidFill>
              </a:rPr>
              <a:t>1732–41</a:t>
            </a:r>
            <a:r>
              <a:rPr lang="en-US" sz="1100" dirty="0" smtClean="0">
                <a:solidFill>
                  <a:schemeClr val="bg1"/>
                </a:solidFill>
              </a:rPr>
              <a:t>]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Руководил осадой и взятием Данцига (Гданьска) в войне за польское наследство 1733–35 гг.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423246" y="5805264"/>
            <a:ext cx="2304256" cy="920113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П. П. Ласси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генерал-фельдмаршал;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руководил взятием Азова в русско-турецкой войне 1735–39 гг.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30832" y="990272"/>
            <a:ext cx="574434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624353"/>
            <a:ext cx="5605727" cy="5101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1733–35  гг.  </a:t>
            </a:r>
            <a:r>
              <a:rPr lang="ru-RU" sz="2400" i="1" dirty="0" smtClean="0"/>
              <a:t>–</a:t>
            </a:r>
            <a:r>
              <a:rPr lang="ru-RU" sz="2400" dirty="0" smtClean="0"/>
              <a:t> участие России в войне    за польское наследство;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1734</a:t>
            </a:r>
            <a:r>
              <a:rPr lang="ru-RU" sz="2400" b="1" i="1" dirty="0" smtClean="0"/>
              <a:t> </a:t>
            </a:r>
            <a:r>
              <a:rPr lang="ru-RU" sz="2400" i="1" dirty="0"/>
              <a:t>–</a:t>
            </a:r>
            <a:r>
              <a:rPr lang="ru-RU" sz="2400" dirty="0"/>
              <a:t> </a:t>
            </a:r>
            <a:r>
              <a:rPr lang="ru-RU" sz="2400" dirty="0" smtClean="0"/>
              <a:t>осада и взятие Данцига (Гданьска) русскими войсками;</a:t>
            </a:r>
          </a:p>
          <a:p>
            <a:pPr algn="l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1735–39  </a:t>
            </a:r>
            <a:r>
              <a:rPr lang="ru-RU" sz="2400" b="1" dirty="0">
                <a:solidFill>
                  <a:srgbClr val="FFFF00"/>
                </a:solidFill>
              </a:rPr>
              <a:t>гг. </a:t>
            </a:r>
            <a:r>
              <a:rPr lang="ru-RU" sz="2400" dirty="0" smtClean="0"/>
              <a:t>– русско-турецкая война;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1739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– </a:t>
            </a:r>
            <a:r>
              <a:rPr lang="ru-RU" sz="2400" dirty="0" smtClean="0"/>
              <a:t>заключение </a:t>
            </a:r>
            <a:r>
              <a:rPr lang="ru-RU" sz="2400" dirty="0" smtClean="0">
                <a:solidFill>
                  <a:srgbClr val="FFFF00"/>
                </a:solidFill>
              </a:rPr>
              <a:t>Белградского мира     </a:t>
            </a:r>
            <a:r>
              <a:rPr lang="ru-RU" sz="2400" dirty="0" smtClean="0"/>
              <a:t>с Османской империей: возвращение Россией Азова (при условии срытия укреплений и запрещения иметь военный флот на Азовском и Чёрном морях)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3548027"/>
            <a:ext cx="56057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2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368" y="1886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Царствование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Ивана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VI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Антоновича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1740–41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3200" dirty="0"/>
          </a:p>
        </p:txBody>
      </p:sp>
      <p:pic>
        <p:nvPicPr>
          <p:cNvPr id="17412" name="Picture 4" descr="http://img-fotki.yandex.ru/get/4600/ivanych90.97/0_362ee_91a6d93c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08720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311180"/>
            <a:ext cx="3665806" cy="72008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Иван </a:t>
            </a:r>
            <a:r>
              <a:rPr lang="en-US" sz="1800" b="1" dirty="0" smtClean="0">
                <a:solidFill>
                  <a:schemeClr val="bg1"/>
                </a:solidFill>
              </a:rPr>
              <a:t>VI </a:t>
            </a:r>
            <a:r>
              <a:rPr lang="ru-RU" sz="1800" b="1" dirty="0" smtClean="0">
                <a:solidFill>
                  <a:schemeClr val="bg1"/>
                </a:solidFill>
              </a:rPr>
              <a:t>Антонович</a:t>
            </a:r>
            <a:endParaRPr lang="ru-RU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[1</a:t>
            </a:r>
            <a:r>
              <a:rPr lang="ru-RU" sz="1800" b="1" dirty="0" smtClean="0">
                <a:solidFill>
                  <a:schemeClr val="bg1"/>
                </a:solidFill>
              </a:rPr>
              <a:t>740</a:t>
            </a:r>
            <a:r>
              <a:rPr lang="en-US" sz="1800" b="1" dirty="0" smtClean="0">
                <a:solidFill>
                  <a:schemeClr val="bg1"/>
                </a:solidFill>
              </a:rPr>
              <a:t>–17</a:t>
            </a:r>
            <a:r>
              <a:rPr lang="ru-RU" sz="1800" b="1" dirty="0" smtClean="0">
                <a:solidFill>
                  <a:schemeClr val="bg1"/>
                </a:solidFill>
              </a:rPr>
              <a:t>64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4" name="Picture 6" descr="http://e-libra.ru/files/cache0/216197/i_0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25317"/>
            <a:ext cx="2381250" cy="23717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6"/>
          <p:cNvSpPr>
            <a:spLocks noChangeAspect="1" noChangeArrowheads="1"/>
          </p:cNvSpPr>
          <p:nvPr/>
        </p:nvSpPr>
        <p:spPr bwMode="auto">
          <a:xfrm>
            <a:off x="6292635" y="927657"/>
            <a:ext cx="1390300" cy="9594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 </a:t>
            </a:r>
            <a:r>
              <a:rPr lang="en-US" sz="1400" dirty="0" smtClean="0">
                <a:solidFill>
                  <a:schemeClr val="bg1"/>
                </a:solidFill>
              </a:rPr>
              <a:t>V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82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–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96]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6"/>
          <p:cNvSpPr>
            <a:spLocks noChangeAspect="1" noChangeArrowheads="1"/>
          </p:cNvSpPr>
          <p:nvPr/>
        </p:nvSpPr>
        <p:spPr bwMode="auto">
          <a:xfrm>
            <a:off x="5508102" y="2163037"/>
            <a:ext cx="1421077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</a:t>
            </a:r>
          </a:p>
        </p:txBody>
      </p:sp>
      <p:sp>
        <p:nvSpPr>
          <p:cNvPr id="12" name="Rectangle 16"/>
          <p:cNvSpPr>
            <a:spLocks noChangeAspect="1" noChangeArrowheads="1"/>
          </p:cNvSpPr>
          <p:nvPr/>
        </p:nvSpPr>
        <p:spPr bwMode="auto">
          <a:xfrm>
            <a:off x="7117075" y="2163036"/>
            <a:ext cx="1390300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Ивановна</a:t>
            </a: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1730–40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 16"/>
          <p:cNvSpPr>
            <a:spLocks noChangeAspect="1" noChangeArrowheads="1"/>
          </p:cNvSpPr>
          <p:nvPr/>
        </p:nvSpPr>
        <p:spPr bwMode="auto">
          <a:xfrm>
            <a:off x="5508101" y="3371829"/>
            <a:ext cx="1421077" cy="16075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Леопольдовна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</a:t>
            </a:r>
            <a:r>
              <a:rPr lang="ru-RU" sz="1400" dirty="0" smtClean="0">
                <a:solidFill>
                  <a:schemeClr val="bg1"/>
                </a:solidFill>
              </a:rPr>
              <a:t>еликая княгиня,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регентша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1740–41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Rectangle 16"/>
          <p:cNvSpPr>
            <a:spLocks noChangeAspect="1" noChangeArrowheads="1"/>
          </p:cNvSpPr>
          <p:nvPr/>
        </p:nvSpPr>
        <p:spPr bwMode="auto">
          <a:xfrm>
            <a:off x="6286297" y="5191473"/>
            <a:ext cx="1390300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 </a:t>
            </a:r>
            <a:r>
              <a:rPr lang="en-US" sz="1400" dirty="0" smtClean="0">
                <a:solidFill>
                  <a:schemeClr val="bg1"/>
                </a:solidFill>
              </a:rPr>
              <a:t>VI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Антонович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1740–41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Rectangle 16"/>
          <p:cNvSpPr>
            <a:spLocks noChangeAspect="1" noChangeArrowheads="1"/>
          </p:cNvSpPr>
          <p:nvPr/>
        </p:nvSpPr>
        <p:spPr bwMode="auto">
          <a:xfrm>
            <a:off x="7117075" y="3371829"/>
            <a:ext cx="1390300" cy="16075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Антон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Ульрих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г</a:t>
            </a:r>
            <a:r>
              <a:rPr lang="ru-RU" sz="1400" dirty="0" smtClean="0">
                <a:solidFill>
                  <a:schemeClr val="bg1"/>
                </a:solidFill>
              </a:rPr>
              <a:t>енералиссимус,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герцог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Брауншвейг-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Беверн-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Люнебургский</a:t>
            </a:r>
            <a:endParaRPr lang="ru-RU" sz="1400" dirty="0" smtClean="0">
              <a:solidFill>
                <a:schemeClr val="bg1"/>
              </a:solidFill>
              <a:effectLst/>
            </a:endParaRPr>
          </a:p>
        </p:txBody>
      </p:sp>
      <p:cxnSp>
        <p:nvCxnSpPr>
          <p:cNvPr id="7" name="Прямая соединительная линия 6"/>
          <p:cNvCxnSpPr>
            <a:stCxn id="10" idx="2"/>
          </p:cNvCxnSpPr>
          <p:nvPr/>
        </p:nvCxnSpPr>
        <p:spPr>
          <a:xfrm>
            <a:off x="6987785" y="1887150"/>
            <a:ext cx="0" cy="173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18640" y="2060848"/>
            <a:ext cx="15935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>
            <a:off x="6218640" y="2060848"/>
            <a:ext cx="1" cy="1021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0"/>
          </p:cNvCxnSpPr>
          <p:nvPr/>
        </p:nvCxnSpPr>
        <p:spPr>
          <a:xfrm>
            <a:off x="7812225" y="2060848"/>
            <a:ext cx="0" cy="102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2"/>
            <a:endCxn id="13" idx="0"/>
          </p:cNvCxnSpPr>
          <p:nvPr/>
        </p:nvCxnSpPr>
        <p:spPr>
          <a:xfrm flipH="1">
            <a:off x="6218640" y="3123742"/>
            <a:ext cx="1" cy="248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  <a:endCxn id="15" idx="0"/>
          </p:cNvCxnSpPr>
          <p:nvPr/>
        </p:nvCxnSpPr>
        <p:spPr>
          <a:xfrm>
            <a:off x="7812225" y="3123741"/>
            <a:ext cx="0" cy="248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4" descr="pikchyriki_ru-obruchalnye-kolca-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13" y="4619394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/>
          <p:cNvCxnSpPr>
            <a:stCxn id="28" idx="2"/>
            <a:endCxn id="14" idx="0"/>
          </p:cNvCxnSpPr>
          <p:nvPr/>
        </p:nvCxnSpPr>
        <p:spPr>
          <a:xfrm flipH="1">
            <a:off x="6981447" y="4979394"/>
            <a:ext cx="33985" cy="2120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дзаголовок 2"/>
          <p:cNvSpPr txBox="1">
            <a:spLocks/>
          </p:cNvSpPr>
          <p:nvPr/>
        </p:nvSpPr>
        <p:spPr>
          <a:xfrm rot="20168190">
            <a:off x="7385710" y="4973410"/>
            <a:ext cx="1672108" cy="89611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endParaRPr lang="ru-RU" sz="800" i="1" dirty="0" smtClean="0">
              <a:solidFill>
                <a:schemeClr val="bg1"/>
              </a:solidFill>
            </a:endParaRPr>
          </a:p>
          <a:p>
            <a:r>
              <a:rPr lang="ru-RU" sz="1400" i="1" dirty="0" smtClean="0">
                <a:solidFill>
                  <a:schemeClr val="bg1"/>
                </a:solidFill>
              </a:rPr>
              <a:t>Брауншвейгская династия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8.radikal.ru/i503/1201/33/206304878a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4797"/>
            <a:ext cx="4667250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hron.eduhmao.ru/img_3_6_0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7" t="7158" r="7811" b="6151"/>
          <a:stretch/>
        </p:blipFill>
        <p:spPr bwMode="auto">
          <a:xfrm>
            <a:off x="5791200" y="2729345"/>
            <a:ext cx="3352800" cy="412865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Основные события царствования Ивана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VI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Антоновича </a:t>
            </a:r>
            <a:endParaRPr lang="ru-RU" sz="2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7" y="902563"/>
            <a:ext cx="4392489" cy="5497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1740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г. </a:t>
            </a:r>
          </a:p>
          <a:p>
            <a:pPr algn="l"/>
            <a:r>
              <a:rPr lang="ru-RU" sz="2400" b="1" i="1" dirty="0" smtClean="0">
                <a:solidFill>
                  <a:srgbClr val="FFFF00"/>
                </a:solidFill>
              </a:rPr>
              <a:t>октябрь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–</a:t>
            </a:r>
            <a:r>
              <a:rPr lang="ru-RU" sz="2400" dirty="0" smtClean="0"/>
              <a:t> вступление Ивана </a:t>
            </a:r>
            <a:r>
              <a:rPr lang="en-US" sz="2400" dirty="0" smtClean="0"/>
              <a:t>VI </a:t>
            </a:r>
            <a:r>
              <a:rPr lang="ru-RU" sz="2400" dirty="0" smtClean="0"/>
              <a:t>Антоновича на престол </a:t>
            </a:r>
            <a:r>
              <a:rPr lang="en-US" sz="2400" dirty="0" smtClean="0"/>
              <a:t>(</a:t>
            </a:r>
            <a:r>
              <a:rPr lang="ru-RU" sz="2400" dirty="0" smtClean="0"/>
              <a:t>по завещанию Анны Ивановны);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400" b="1" i="1" dirty="0" smtClean="0">
                <a:solidFill>
                  <a:srgbClr val="FFFF00"/>
                </a:solidFill>
              </a:rPr>
              <a:t>ноябрь</a:t>
            </a:r>
            <a:r>
              <a:rPr lang="ru-RU" sz="2400" b="1" i="1" dirty="0" smtClean="0"/>
              <a:t> </a:t>
            </a:r>
            <a:r>
              <a:rPr lang="ru-RU" sz="2400" i="1" dirty="0"/>
              <a:t>–</a:t>
            </a:r>
            <a:r>
              <a:rPr lang="ru-RU" sz="2400" dirty="0"/>
              <a:t> </a:t>
            </a:r>
            <a:r>
              <a:rPr lang="ru-RU" sz="2400" dirty="0" smtClean="0"/>
              <a:t>4-й дворцовый переворот: арест и ссылка регента Э. И. Бирона;</a:t>
            </a:r>
          </a:p>
          <a:p>
            <a:pPr algn="l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1740–41 гг. </a:t>
            </a:r>
            <a:r>
              <a:rPr lang="ru-RU" sz="2400" dirty="0" smtClean="0"/>
              <a:t>– регентство Анны Леопольдовны</a:t>
            </a:r>
          </a:p>
          <a:p>
            <a:pPr algn="l"/>
            <a:endParaRPr lang="ru-RU" sz="16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1741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г. </a:t>
            </a:r>
            <a:r>
              <a:rPr lang="ru-RU" sz="2400" dirty="0" smtClean="0"/>
              <a:t>– </a:t>
            </a:r>
            <a:r>
              <a:rPr lang="ru-RU" sz="2400" dirty="0"/>
              <a:t>5</a:t>
            </a:r>
            <a:r>
              <a:rPr lang="ru-RU" sz="2400" dirty="0" smtClean="0"/>
              <a:t>-й </a:t>
            </a:r>
            <a:r>
              <a:rPr lang="ru-RU" sz="2400" dirty="0"/>
              <a:t>дворцовый переворот: арест и </a:t>
            </a:r>
            <a:r>
              <a:rPr lang="ru-RU" sz="2400" dirty="0" smtClean="0"/>
              <a:t>ссылка регентши Анны Леопольдовны, заточение Ивана </a:t>
            </a:r>
            <a:r>
              <a:rPr lang="en-US" sz="2400" dirty="0" smtClean="0"/>
              <a:t>VI </a:t>
            </a:r>
            <a:r>
              <a:rPr lang="ru-RU" sz="2400" dirty="0" smtClean="0"/>
              <a:t>в крепость</a:t>
            </a:r>
            <a:endParaRPr lang="ru-RU" sz="2400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372200" y="5897748"/>
            <a:ext cx="2384499" cy="84362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Б. Х. Миних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генерал-фельдмаршал, президент Военной коллегии</a:t>
            </a:r>
            <a:r>
              <a:rPr lang="en-US" sz="1100" dirty="0" smtClean="0">
                <a:solidFill>
                  <a:schemeClr val="bg1"/>
                </a:solidFill>
              </a:rPr>
              <a:t> [</a:t>
            </a:r>
            <a:r>
              <a:rPr lang="ru-RU" sz="1100" dirty="0" smtClean="0">
                <a:solidFill>
                  <a:schemeClr val="bg1"/>
                </a:solidFill>
              </a:rPr>
              <a:t>1732–41</a:t>
            </a:r>
            <a:r>
              <a:rPr lang="en-US" sz="1100" dirty="0" smtClean="0">
                <a:solidFill>
                  <a:schemeClr val="bg1"/>
                </a:solidFill>
              </a:rPr>
              <a:t>]</a:t>
            </a:r>
            <a:r>
              <a:rPr lang="ru-RU" sz="11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В 1740 г. арестовал Э. И. Бирона</a:t>
            </a:r>
          </a:p>
        </p:txBody>
      </p:sp>
    </p:spTree>
    <p:extLst>
      <p:ext uri="{BB962C8B-B14F-4D97-AF65-F5344CB8AC3E}">
        <p14:creationId xmlns:p14="http://schemas.microsoft.com/office/powerpoint/2010/main" val="23341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spect="1" noChangeArrowheads="1"/>
          </p:cNvSpPr>
          <p:nvPr/>
        </p:nvSpPr>
        <p:spPr bwMode="auto">
          <a:xfrm>
            <a:off x="4071484" y="597299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Алексей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Михайлович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>
                <a:solidFill>
                  <a:schemeClr val="bg1"/>
                </a:solidFill>
                <a:effectLst/>
              </a:rPr>
              <a:t>1645–76</a:t>
            </a:r>
            <a:r>
              <a:rPr lang="en-US" sz="1400" dirty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7"/>
          <p:cNvSpPr>
            <a:spLocks noChangeAspect="1" noChangeArrowheads="1"/>
          </p:cNvSpPr>
          <p:nvPr/>
        </p:nvSpPr>
        <p:spPr bwMode="auto">
          <a:xfrm>
            <a:off x="5601371" y="597299"/>
            <a:ext cx="1152128" cy="95949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Наталья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Кирилловна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Нарышкина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2555776" y="597299"/>
            <a:ext cx="1158158" cy="95949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/>
              </a:rPr>
              <a:t>Мария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Ильинична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/>
              </a:rPr>
              <a:t>Милославская</a:t>
            </a: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433" y="5358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Фрагмент генеалогической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таблицы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«Династия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Романовых»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Rectangle 16"/>
          <p:cNvSpPr>
            <a:spLocks noChangeAspect="1" noChangeArrowheads="1"/>
          </p:cNvSpPr>
          <p:nvPr/>
        </p:nvSpPr>
        <p:spPr bwMode="auto">
          <a:xfrm>
            <a:off x="217387" y="1827669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1676–82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7" name="Rectangle 16"/>
          <p:cNvSpPr>
            <a:spLocks noChangeAspect="1" noChangeArrowheads="1"/>
          </p:cNvSpPr>
          <p:nvPr/>
        </p:nvSpPr>
        <p:spPr bwMode="auto">
          <a:xfrm>
            <a:off x="1626809" y="1827669"/>
            <a:ext cx="1183044" cy="9594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Софья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регентша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1682–89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Rectangle 16"/>
          <p:cNvSpPr>
            <a:spLocks noChangeAspect="1" noChangeArrowheads="1"/>
          </p:cNvSpPr>
          <p:nvPr/>
        </p:nvSpPr>
        <p:spPr bwMode="auto">
          <a:xfrm>
            <a:off x="3000549" y="1826458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 </a:t>
            </a:r>
            <a:r>
              <a:rPr lang="en-US" sz="1400" dirty="0" smtClean="0">
                <a:solidFill>
                  <a:schemeClr val="bg1"/>
                </a:solidFill>
              </a:rPr>
              <a:t>V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82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–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96]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Rectangle 15"/>
          <p:cNvSpPr>
            <a:spLocks noChangeAspect="1" noChangeArrowheads="1"/>
          </p:cNvSpPr>
          <p:nvPr/>
        </p:nvSpPr>
        <p:spPr bwMode="auto">
          <a:xfrm>
            <a:off x="4468009" y="1826457"/>
            <a:ext cx="1158158" cy="96070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Евдокия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Фёдоровна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Лопухина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6"/>
          <p:cNvSpPr>
            <a:spLocks noChangeAspect="1" noChangeArrowheads="1"/>
          </p:cNvSpPr>
          <p:nvPr/>
        </p:nvSpPr>
        <p:spPr bwMode="auto">
          <a:xfrm>
            <a:off x="5903946" y="1826457"/>
            <a:ext cx="1512168" cy="96070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82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–</a:t>
            </a:r>
            <a:r>
              <a:rPr lang="ru-RU" sz="1400" dirty="0" smtClean="0">
                <a:solidFill>
                  <a:schemeClr val="bg1"/>
                </a:solidFill>
              </a:rPr>
              <a:t>1721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ru-RU" sz="1400" dirty="0" smtClean="0">
                <a:solidFill>
                  <a:schemeClr val="bg1"/>
                </a:solidFill>
              </a:rPr>
              <a:t>мператор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1721–25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21" name="Rectangle 16"/>
          <p:cNvSpPr>
            <a:spLocks noChangeAspect="1" noChangeArrowheads="1"/>
          </p:cNvSpPr>
          <p:nvPr/>
        </p:nvSpPr>
        <p:spPr bwMode="auto">
          <a:xfrm>
            <a:off x="7741661" y="1826457"/>
            <a:ext cx="1152128" cy="96070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1725–27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22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26" y="897045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8" y="907181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86" y="2127415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69" y="2138158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6"/>
          <p:cNvSpPr>
            <a:spLocks noChangeAspect="1" noChangeArrowheads="1"/>
          </p:cNvSpPr>
          <p:nvPr/>
        </p:nvSpPr>
        <p:spPr bwMode="auto">
          <a:xfrm>
            <a:off x="1808168" y="3058908"/>
            <a:ext cx="1192381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</a:t>
            </a:r>
          </a:p>
        </p:txBody>
      </p:sp>
      <p:sp>
        <p:nvSpPr>
          <p:cNvPr id="27" name="Rectangle 16"/>
          <p:cNvSpPr>
            <a:spLocks noChangeAspect="1" noChangeArrowheads="1"/>
          </p:cNvSpPr>
          <p:nvPr/>
        </p:nvSpPr>
        <p:spPr bwMode="auto">
          <a:xfrm>
            <a:off x="3276163" y="3058909"/>
            <a:ext cx="1192381" cy="96070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Ивановна</a:t>
            </a: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1730–40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28" name="Rectangle 16"/>
          <p:cNvSpPr>
            <a:spLocks noChangeAspect="1" noChangeArrowheads="1"/>
          </p:cNvSpPr>
          <p:nvPr/>
        </p:nvSpPr>
        <p:spPr bwMode="auto">
          <a:xfrm>
            <a:off x="4820456" y="3058910"/>
            <a:ext cx="1192381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Алексей</a:t>
            </a:r>
          </a:p>
        </p:txBody>
      </p:sp>
      <p:sp>
        <p:nvSpPr>
          <p:cNvPr id="29" name="Rectangle 16"/>
          <p:cNvSpPr>
            <a:spLocks noChangeAspect="1" noChangeArrowheads="1"/>
          </p:cNvSpPr>
          <p:nvPr/>
        </p:nvSpPr>
        <p:spPr bwMode="auto">
          <a:xfrm>
            <a:off x="6206632" y="3058911"/>
            <a:ext cx="1192381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</p:txBody>
      </p:sp>
      <p:sp>
        <p:nvSpPr>
          <p:cNvPr id="30" name="Rectangle 16"/>
          <p:cNvSpPr>
            <a:spLocks noChangeAspect="1" noChangeArrowheads="1"/>
          </p:cNvSpPr>
          <p:nvPr/>
        </p:nvSpPr>
        <p:spPr bwMode="auto">
          <a:xfrm>
            <a:off x="7754207" y="3058912"/>
            <a:ext cx="1139582" cy="96070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Елизавета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Петровна</a:t>
            </a: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1741–61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1" name="Rectangle 16"/>
          <p:cNvSpPr>
            <a:spLocks noChangeAspect="1" noChangeArrowheads="1"/>
          </p:cNvSpPr>
          <p:nvPr/>
        </p:nvSpPr>
        <p:spPr bwMode="auto">
          <a:xfrm>
            <a:off x="1821488" y="4293096"/>
            <a:ext cx="1183044" cy="9594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Леопольдовна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регентша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1740–41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2" name="Rectangle 16"/>
          <p:cNvSpPr>
            <a:spLocks noChangeAspect="1" noChangeArrowheads="1"/>
          </p:cNvSpPr>
          <p:nvPr/>
        </p:nvSpPr>
        <p:spPr bwMode="auto">
          <a:xfrm>
            <a:off x="1821488" y="5589240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 </a:t>
            </a:r>
            <a:r>
              <a:rPr lang="en-US" sz="1400" dirty="0" smtClean="0">
                <a:solidFill>
                  <a:schemeClr val="bg1"/>
                </a:solidFill>
              </a:rPr>
              <a:t>VI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Антонович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1740–41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3" name="Rectangle 16"/>
          <p:cNvSpPr>
            <a:spLocks noChangeAspect="1" noChangeArrowheads="1"/>
          </p:cNvSpPr>
          <p:nvPr/>
        </p:nvSpPr>
        <p:spPr bwMode="auto">
          <a:xfrm>
            <a:off x="4833521" y="4293095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1727–30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6237293" y="4293094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1761–62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5" name="Rectangle 16"/>
          <p:cNvSpPr>
            <a:spLocks noChangeAspect="1" noChangeArrowheads="1"/>
          </p:cNvSpPr>
          <p:nvPr/>
        </p:nvSpPr>
        <p:spPr bwMode="auto">
          <a:xfrm>
            <a:off x="7741661" y="4293093"/>
            <a:ext cx="1152128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 </a:t>
            </a:r>
            <a:r>
              <a:rPr lang="en-US" sz="1400" dirty="0" smtClean="0">
                <a:solidFill>
                  <a:schemeClr val="bg1"/>
                </a:solidFill>
              </a:rPr>
              <a:t>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1762–96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6" name="Rectangle 16"/>
          <p:cNvSpPr>
            <a:spLocks noChangeAspect="1" noChangeArrowheads="1"/>
          </p:cNvSpPr>
          <p:nvPr/>
        </p:nvSpPr>
        <p:spPr bwMode="auto">
          <a:xfrm>
            <a:off x="7000566" y="5589239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Павел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1796–1801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37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69" y="4592839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808909" y="1700808"/>
            <a:ext cx="30634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416646" y="1700808"/>
            <a:ext cx="1243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6" idx="0"/>
          </p:cNvCxnSpPr>
          <p:nvPr/>
        </p:nvCxnSpPr>
        <p:spPr>
          <a:xfrm>
            <a:off x="808909" y="1700808"/>
            <a:ext cx="0" cy="126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7" idx="0"/>
          </p:cNvCxnSpPr>
          <p:nvPr/>
        </p:nvCxnSpPr>
        <p:spPr>
          <a:xfrm>
            <a:off x="2218331" y="1700808"/>
            <a:ext cx="0" cy="126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8" idx="0"/>
          </p:cNvCxnSpPr>
          <p:nvPr/>
        </p:nvCxnSpPr>
        <p:spPr>
          <a:xfrm>
            <a:off x="3592071" y="1700808"/>
            <a:ext cx="0" cy="12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20" idx="0"/>
          </p:cNvCxnSpPr>
          <p:nvPr/>
        </p:nvCxnSpPr>
        <p:spPr>
          <a:xfrm>
            <a:off x="6660030" y="1700808"/>
            <a:ext cx="0" cy="125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2" idx="2"/>
          </p:cNvCxnSpPr>
          <p:nvPr/>
        </p:nvCxnSpPr>
        <p:spPr>
          <a:xfrm>
            <a:off x="3871545" y="1257045"/>
            <a:ext cx="808" cy="443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23" idx="2"/>
          </p:cNvCxnSpPr>
          <p:nvPr/>
        </p:nvCxnSpPr>
        <p:spPr>
          <a:xfrm>
            <a:off x="5416647" y="1267181"/>
            <a:ext cx="0" cy="43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>
            <a:off x="5736205" y="2498158"/>
            <a:ext cx="0" cy="560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/>
          <p:cNvCxnSpPr>
            <a:stCxn id="25" idx="2"/>
          </p:cNvCxnSpPr>
          <p:nvPr/>
        </p:nvCxnSpPr>
        <p:spPr>
          <a:xfrm>
            <a:off x="7592088" y="2498158"/>
            <a:ext cx="0" cy="426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единительная линия 1032"/>
          <p:cNvCxnSpPr/>
          <p:nvPr/>
        </p:nvCxnSpPr>
        <p:spPr>
          <a:xfrm>
            <a:off x="6828815" y="2924944"/>
            <a:ext cx="1495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>
            <a:endCxn id="29" idx="0"/>
          </p:cNvCxnSpPr>
          <p:nvPr/>
        </p:nvCxnSpPr>
        <p:spPr>
          <a:xfrm>
            <a:off x="6802822" y="2924944"/>
            <a:ext cx="1" cy="133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 стрелкой 1036"/>
          <p:cNvCxnSpPr>
            <a:endCxn id="30" idx="0"/>
          </p:cNvCxnSpPr>
          <p:nvPr/>
        </p:nvCxnSpPr>
        <p:spPr>
          <a:xfrm>
            <a:off x="8323998" y="2924944"/>
            <a:ext cx="0" cy="133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 flipH="1">
            <a:off x="6802822" y="2924944"/>
            <a:ext cx="25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>
            <a:stCxn id="29" idx="2"/>
            <a:endCxn id="34" idx="0"/>
          </p:cNvCxnSpPr>
          <p:nvPr/>
        </p:nvCxnSpPr>
        <p:spPr>
          <a:xfrm>
            <a:off x="6802823" y="4019616"/>
            <a:ext cx="25992" cy="273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 стрелкой 1044"/>
          <p:cNvCxnSpPr>
            <a:stCxn id="37" idx="2"/>
            <a:endCxn id="36" idx="0"/>
          </p:cNvCxnSpPr>
          <p:nvPr/>
        </p:nvCxnSpPr>
        <p:spPr>
          <a:xfrm>
            <a:off x="7592088" y="4952839"/>
            <a:ext cx="0" cy="63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 стрелкой 1046"/>
          <p:cNvCxnSpPr>
            <a:stCxn id="28" idx="2"/>
            <a:endCxn id="33" idx="0"/>
          </p:cNvCxnSpPr>
          <p:nvPr/>
        </p:nvCxnSpPr>
        <p:spPr>
          <a:xfrm>
            <a:off x="5416647" y="4019615"/>
            <a:ext cx="8396" cy="273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 стрелкой 1048"/>
          <p:cNvCxnSpPr>
            <a:stCxn id="26" idx="2"/>
            <a:endCxn id="31" idx="0"/>
          </p:cNvCxnSpPr>
          <p:nvPr/>
        </p:nvCxnSpPr>
        <p:spPr>
          <a:xfrm>
            <a:off x="2404359" y="4019613"/>
            <a:ext cx="8651" cy="2734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>
            <a:stCxn id="31" idx="2"/>
            <a:endCxn id="32" idx="0"/>
          </p:cNvCxnSpPr>
          <p:nvPr/>
        </p:nvCxnSpPr>
        <p:spPr>
          <a:xfrm>
            <a:off x="2413010" y="5252589"/>
            <a:ext cx="0" cy="336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единительная линия 1052"/>
          <p:cNvCxnSpPr/>
          <p:nvPr/>
        </p:nvCxnSpPr>
        <p:spPr>
          <a:xfrm>
            <a:off x="3592071" y="2787162"/>
            <a:ext cx="0" cy="137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Прямая соединительная линия 1056"/>
          <p:cNvCxnSpPr/>
          <p:nvPr/>
        </p:nvCxnSpPr>
        <p:spPr>
          <a:xfrm flipH="1">
            <a:off x="2413010" y="2924944"/>
            <a:ext cx="11790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Прямая соединительная линия 1058"/>
          <p:cNvCxnSpPr/>
          <p:nvPr/>
        </p:nvCxnSpPr>
        <p:spPr>
          <a:xfrm>
            <a:off x="3592071" y="2924944"/>
            <a:ext cx="280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 стрелкой 1060"/>
          <p:cNvCxnSpPr>
            <a:endCxn id="26" idx="0"/>
          </p:cNvCxnSpPr>
          <p:nvPr/>
        </p:nvCxnSpPr>
        <p:spPr>
          <a:xfrm flipH="1">
            <a:off x="2404359" y="2924944"/>
            <a:ext cx="4325" cy="133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Прямая со стрелкой 1062"/>
          <p:cNvCxnSpPr>
            <a:endCxn id="27" idx="0"/>
          </p:cNvCxnSpPr>
          <p:nvPr/>
        </p:nvCxnSpPr>
        <p:spPr>
          <a:xfrm>
            <a:off x="3872353" y="2924944"/>
            <a:ext cx="1" cy="133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Прямая со стрелкой 1066"/>
          <p:cNvCxnSpPr/>
          <p:nvPr/>
        </p:nvCxnSpPr>
        <p:spPr>
          <a:xfrm>
            <a:off x="4663006" y="453694"/>
            <a:ext cx="0" cy="143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Прямая со стрелкой 1068"/>
          <p:cNvCxnSpPr>
            <a:stCxn id="36" idx="2"/>
          </p:cNvCxnSpPr>
          <p:nvPr/>
        </p:nvCxnSpPr>
        <p:spPr>
          <a:xfrm>
            <a:off x="7592088" y="6548732"/>
            <a:ext cx="0" cy="192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2699792" y="806462"/>
            <a:ext cx="6318448" cy="484892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Из «Кондиций»</a:t>
            </a:r>
          </a:p>
          <a:p>
            <a:r>
              <a:rPr lang="ru-RU" sz="200" b="1" i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724" y="188640"/>
            <a:ext cx="8859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Конституционные замыслы «верховников»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359922"/>
            <a:ext cx="6318448" cy="535531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endParaRPr lang="ru-RU" sz="1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1. </a:t>
            </a:r>
            <a:r>
              <a:rPr lang="ru-RU" dirty="0" smtClean="0">
                <a:solidFill>
                  <a:schemeClr val="bg1"/>
                </a:solidFill>
              </a:rPr>
              <a:t>Ни </a:t>
            </a:r>
            <a:r>
              <a:rPr lang="ru-RU" dirty="0">
                <a:solidFill>
                  <a:schemeClr val="bg1"/>
                </a:solidFill>
              </a:rPr>
              <a:t>с кем войны не </a:t>
            </a:r>
            <a:r>
              <a:rPr lang="ru-RU" dirty="0" smtClean="0">
                <a:solidFill>
                  <a:schemeClr val="bg1"/>
                </a:solidFill>
              </a:rPr>
              <a:t>начинать.</a:t>
            </a:r>
          </a:p>
          <a:p>
            <a:pPr marL="342900" indent="-342900">
              <a:buAutoNum type="arabicPeriod"/>
            </a:pPr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2. </a:t>
            </a:r>
            <a:r>
              <a:rPr lang="ru-RU" dirty="0" smtClean="0">
                <a:solidFill>
                  <a:schemeClr val="bg1"/>
                </a:solidFill>
              </a:rPr>
              <a:t>Мир не </a:t>
            </a:r>
            <a:r>
              <a:rPr lang="ru-RU" dirty="0">
                <a:solidFill>
                  <a:schemeClr val="bg1"/>
                </a:solidFill>
              </a:rPr>
              <a:t>заключать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3. </a:t>
            </a:r>
            <a:r>
              <a:rPr lang="ru-RU" dirty="0" smtClean="0">
                <a:solidFill>
                  <a:schemeClr val="bg1"/>
                </a:solidFill>
              </a:rPr>
              <a:t>Верных </a:t>
            </a:r>
            <a:r>
              <a:rPr lang="ru-RU" dirty="0">
                <a:solidFill>
                  <a:schemeClr val="bg1"/>
                </a:solidFill>
              </a:rPr>
              <a:t>наших подданных никакими новыми </a:t>
            </a:r>
            <a:r>
              <a:rPr lang="ru-RU" dirty="0" smtClean="0">
                <a:solidFill>
                  <a:schemeClr val="bg1"/>
                </a:solidFill>
              </a:rPr>
              <a:t>податями </a:t>
            </a:r>
            <a:r>
              <a:rPr lang="ru-RU" dirty="0">
                <a:solidFill>
                  <a:schemeClr val="bg1"/>
                </a:solidFill>
              </a:rPr>
              <a:t>не отягощать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4.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знатные </a:t>
            </a:r>
            <a:r>
              <a:rPr lang="ru-RU" dirty="0" smtClean="0">
                <a:solidFill>
                  <a:schemeClr val="bg1"/>
                </a:solidFill>
              </a:rPr>
              <a:t>чины (как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статские</a:t>
            </a:r>
            <a:r>
              <a:rPr lang="ru-RU" dirty="0">
                <a:solidFill>
                  <a:schemeClr val="bg1"/>
                </a:solidFill>
              </a:rPr>
              <a:t>, так и в военные, сухопутные и </a:t>
            </a:r>
            <a:r>
              <a:rPr lang="ru-RU" dirty="0" smtClean="0">
                <a:solidFill>
                  <a:schemeClr val="bg1"/>
                </a:solidFill>
              </a:rPr>
              <a:t>морские) выше полковничьего </a:t>
            </a:r>
            <a:r>
              <a:rPr lang="ru-RU" dirty="0">
                <a:solidFill>
                  <a:schemeClr val="bg1"/>
                </a:solidFill>
              </a:rPr>
              <a:t>ранга не жаловать, ниже к знатным делам никого не определять, и </a:t>
            </a:r>
            <a:r>
              <a:rPr lang="ru-RU" dirty="0" smtClean="0">
                <a:solidFill>
                  <a:schemeClr val="bg1"/>
                </a:solidFill>
              </a:rPr>
              <a:t>гвардии, и </a:t>
            </a:r>
            <a:r>
              <a:rPr lang="ru-RU" dirty="0">
                <a:solidFill>
                  <a:schemeClr val="bg1"/>
                </a:solidFill>
              </a:rPr>
              <a:t>прочим полкам быть под ведением Верховного тайного </a:t>
            </a:r>
            <a:r>
              <a:rPr lang="ru-RU" dirty="0" smtClean="0">
                <a:solidFill>
                  <a:schemeClr val="bg1"/>
                </a:solidFill>
              </a:rPr>
              <a:t>совета.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5.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шляхетства живота и имения и чести без суда не </a:t>
            </a:r>
            <a:r>
              <a:rPr lang="ru-RU" dirty="0" smtClean="0">
                <a:solidFill>
                  <a:schemeClr val="bg1"/>
                </a:solidFill>
              </a:rPr>
              <a:t>отнимать.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6.</a:t>
            </a:r>
            <a:r>
              <a:rPr lang="ru-RU" dirty="0" smtClean="0">
                <a:solidFill>
                  <a:schemeClr val="bg1"/>
                </a:solidFill>
              </a:rPr>
              <a:t> Вотчины </a:t>
            </a:r>
            <a:r>
              <a:rPr lang="ru-RU" dirty="0">
                <a:solidFill>
                  <a:schemeClr val="bg1"/>
                </a:solidFill>
              </a:rPr>
              <a:t>и деревни не жаловать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7.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придворные чины, как русских, так и </a:t>
            </a:r>
            <a:r>
              <a:rPr lang="ru-RU" dirty="0" smtClean="0">
                <a:solidFill>
                  <a:schemeClr val="bg1"/>
                </a:solidFill>
              </a:rPr>
              <a:t>иноземцев </a:t>
            </a:r>
            <a:r>
              <a:rPr lang="ru-RU" dirty="0">
                <a:solidFill>
                  <a:schemeClr val="bg1"/>
                </a:solidFill>
              </a:rPr>
              <a:t>без </a:t>
            </a:r>
            <a:r>
              <a:rPr lang="ru-RU" dirty="0" smtClean="0">
                <a:solidFill>
                  <a:schemeClr val="bg1"/>
                </a:solidFill>
              </a:rPr>
              <a:t>совета </a:t>
            </a:r>
            <a:r>
              <a:rPr lang="ru-RU" dirty="0">
                <a:solidFill>
                  <a:schemeClr val="bg1"/>
                </a:solidFill>
              </a:rPr>
              <a:t>Верховного </a:t>
            </a:r>
            <a:r>
              <a:rPr lang="ru-RU" dirty="0" smtClean="0">
                <a:solidFill>
                  <a:schemeClr val="bg1"/>
                </a:solidFill>
              </a:rPr>
              <a:t>тайного </a:t>
            </a:r>
            <a:r>
              <a:rPr lang="ru-RU" dirty="0">
                <a:solidFill>
                  <a:schemeClr val="bg1"/>
                </a:solidFill>
              </a:rPr>
              <a:t>совета не производить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8. </a:t>
            </a:r>
            <a:r>
              <a:rPr lang="ru-RU" dirty="0" smtClean="0">
                <a:solidFill>
                  <a:schemeClr val="bg1"/>
                </a:solidFill>
              </a:rPr>
              <a:t>Государственные </a:t>
            </a:r>
            <a:r>
              <a:rPr lang="ru-RU" dirty="0">
                <a:solidFill>
                  <a:schemeClr val="bg1"/>
                </a:solidFill>
              </a:rPr>
              <a:t>доходы в расход не </a:t>
            </a:r>
            <a:r>
              <a:rPr lang="ru-RU" dirty="0" smtClean="0">
                <a:solidFill>
                  <a:schemeClr val="bg1"/>
                </a:solidFill>
              </a:rPr>
              <a:t>употреблять – и </a:t>
            </a:r>
            <a:r>
              <a:rPr lang="ru-RU" dirty="0">
                <a:solidFill>
                  <a:schemeClr val="bg1"/>
                </a:solidFill>
              </a:rPr>
              <a:t>всех верных своих поданных в неотменной своей милости содержать. </a:t>
            </a:r>
            <a:r>
              <a:rPr lang="ru-RU" dirty="0" smtClean="0">
                <a:solidFill>
                  <a:schemeClr val="bg1"/>
                </a:solidFill>
              </a:rPr>
              <a:t>А буде </a:t>
            </a:r>
            <a:r>
              <a:rPr lang="ru-RU" dirty="0">
                <a:solidFill>
                  <a:schemeClr val="bg1"/>
                </a:solidFill>
              </a:rPr>
              <a:t>чего по сему обещанию не исполню и не додержу, то лишена буду короны российской.</a:t>
            </a:r>
          </a:p>
        </p:txBody>
      </p:sp>
      <p:pic>
        <p:nvPicPr>
          <p:cNvPr id="6146" name="Picture 2" descr="http://www.likebook.ru/store/pictures/171/171778/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2" y="806462"/>
            <a:ext cx="2409825" cy="3810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58723" y="4616461"/>
            <a:ext cx="2399953" cy="209877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00" b="1" dirty="0" smtClean="0">
              <a:solidFill>
                <a:srgbClr val="FF0000"/>
              </a:solidFill>
            </a:endParaRPr>
          </a:p>
          <a:p>
            <a:r>
              <a:rPr lang="ru-RU" sz="2100" b="1" dirty="0" smtClean="0">
                <a:solidFill>
                  <a:srgbClr val="FF0000"/>
                </a:solidFill>
              </a:rPr>
              <a:t>«Кондиции» </a:t>
            </a:r>
            <a:r>
              <a:rPr lang="ru-RU" sz="2100" dirty="0" smtClean="0">
                <a:solidFill>
                  <a:schemeClr val="bg1"/>
                </a:solidFill>
              </a:rPr>
              <a:t>(1730) </a:t>
            </a:r>
            <a:r>
              <a:rPr lang="ru-RU" sz="1900" dirty="0" smtClean="0">
                <a:solidFill>
                  <a:schemeClr val="bg1"/>
                </a:solidFill>
              </a:rPr>
              <a:t>–</a:t>
            </a:r>
            <a:endParaRPr lang="ru-RU" sz="1900" b="1" dirty="0">
              <a:solidFill>
                <a:schemeClr val="bg1"/>
              </a:solidFill>
            </a:endParaRPr>
          </a:p>
          <a:p>
            <a:r>
              <a:rPr lang="ru-RU" sz="1900" dirty="0" smtClean="0">
                <a:solidFill>
                  <a:schemeClr val="bg1"/>
                </a:solidFill>
              </a:rPr>
              <a:t>акт конституционного содержания, предложенный к подписанию Анне Ивановне при её вступлении на престол членами Верховного тайного совета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368" y="1886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Царствование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Анны Ивановны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1730–40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3200" dirty="0"/>
          </a:p>
        </p:txBody>
      </p:sp>
      <p:pic>
        <p:nvPicPr>
          <p:cNvPr id="16386" name="Picture 2" descr="File:Louis Caravaque, Portrait of Empress Anna Ioannovna (17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48" y="930720"/>
            <a:ext cx="44386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381842" y="930720"/>
            <a:ext cx="4741229" cy="626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Каравак Л. Портрет императрицы                                                             Анны Иоанновны. 1730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16388" name="Picture 4" descr="http://i025.radikal.ru/1104/47/ee2da5d43d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04"/>
            <a:ext cx="4677750" cy="540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26368" y="5661248"/>
            <a:ext cx="4320480" cy="72008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Анна Ивановна</a:t>
            </a:r>
            <a:endParaRPr lang="ru-RU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[1</a:t>
            </a:r>
            <a:r>
              <a:rPr lang="ru-RU" sz="1800" b="1" dirty="0" smtClean="0">
                <a:solidFill>
                  <a:schemeClr val="bg1"/>
                </a:solidFill>
              </a:rPr>
              <a:t>693</a:t>
            </a:r>
            <a:r>
              <a:rPr lang="en-US" sz="1800" b="1" dirty="0" smtClean="0">
                <a:solidFill>
                  <a:schemeClr val="bg1"/>
                </a:solidFill>
              </a:rPr>
              <a:t>–17</a:t>
            </a:r>
            <a:r>
              <a:rPr lang="ru-RU" sz="1800" b="1" dirty="0">
                <a:solidFill>
                  <a:schemeClr val="bg1"/>
                </a:solidFill>
              </a:rPr>
              <a:t>4</a:t>
            </a:r>
            <a:r>
              <a:rPr lang="ru-RU" sz="1800" b="1" dirty="0" smtClean="0">
                <a:solidFill>
                  <a:schemeClr val="bg1"/>
                </a:solidFill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1912" y="4734856"/>
            <a:ext cx="4443586" cy="193899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1730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dirty="0" smtClean="0">
                <a:solidFill>
                  <a:schemeClr val="bg1"/>
                </a:solidFill>
              </a:rPr>
              <a:t>3-й дворцовый переворот: расторжение Анной Ивановной «Кондиций», разгон Верховного тайного совета и восстановление самодержавия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1/12/Ernst_Johann_von_Biron_1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172" r="-299" b="9753"/>
          <a:stretch/>
        </p:blipFill>
        <p:spPr bwMode="auto">
          <a:xfrm>
            <a:off x="-31932" y="260648"/>
            <a:ext cx="4459284" cy="540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78576"/>
            <a:ext cx="72422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«Бироновщина»</a:t>
            </a:r>
            <a:endParaRPr lang="ru-RU" sz="2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95936" y="861875"/>
            <a:ext cx="4752528" cy="148700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«Бироновщина» </a:t>
            </a:r>
            <a:r>
              <a:rPr lang="en-US" sz="2000" dirty="0">
                <a:solidFill>
                  <a:schemeClr val="bg1"/>
                </a:solidFill>
              </a:rPr>
              <a:t>[</a:t>
            </a:r>
            <a:r>
              <a:rPr lang="ru-RU" sz="2000" dirty="0" smtClean="0">
                <a:solidFill>
                  <a:schemeClr val="bg1"/>
                </a:solidFill>
              </a:rPr>
              <a:t>1730–40</a:t>
            </a:r>
            <a:r>
              <a:rPr lang="en-US" sz="2000" dirty="0" smtClean="0">
                <a:solidFill>
                  <a:schemeClr val="bg1"/>
                </a:solidFill>
              </a:rPr>
              <a:t>]</a:t>
            </a:r>
            <a:r>
              <a:rPr lang="ru-RU" sz="2000" dirty="0" smtClean="0">
                <a:solidFill>
                  <a:schemeClr val="bg1"/>
                </a:solidFill>
              </a:rPr>
              <a:t> –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п</a:t>
            </a:r>
            <a:r>
              <a:rPr lang="ru-RU" sz="1800" dirty="0" smtClean="0">
                <a:solidFill>
                  <a:schemeClr val="bg1"/>
                </a:solidFill>
              </a:rPr>
              <a:t>ериод царствования Анны Ивановны, названный по имени её фаворита Э. И. Бирона и имевший следующие характерные черты: 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7504" y="4869160"/>
            <a:ext cx="3888432" cy="1949537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БИРОН </a:t>
            </a:r>
            <a:r>
              <a:rPr lang="ru-RU" sz="1700" b="1" dirty="0" smtClean="0">
                <a:solidFill>
                  <a:srgbClr val="FF0000"/>
                </a:solidFill>
              </a:rPr>
              <a:t>Эрнст Иоганн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обер-камергер </a:t>
            </a:r>
            <a:r>
              <a:rPr lang="en-US" sz="1600" dirty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1730–40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,                   герцог Курляндии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1737–40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,           фаворит </a:t>
            </a:r>
            <a:r>
              <a:rPr lang="ru-RU" sz="1600" dirty="0">
                <a:solidFill>
                  <a:schemeClr val="bg1"/>
                </a:solidFill>
              </a:rPr>
              <a:t>Анны </a:t>
            </a:r>
            <a:r>
              <a:rPr lang="ru-RU" sz="1600" dirty="0" smtClean="0">
                <a:solidFill>
                  <a:schemeClr val="bg1"/>
                </a:solidFill>
              </a:rPr>
              <a:t>Ивановны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90287" y="2501281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асилье иностранцев на руководящих постах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90287" y="3004236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ru-RU" sz="1600" dirty="0" smtClean="0">
                <a:solidFill>
                  <a:schemeClr val="bg1"/>
                </a:solidFill>
              </a:rPr>
              <a:t>оррупция и расточительство бюджетных средств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90287" y="4005064"/>
            <a:ext cx="4752528" cy="36004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6000" dirty="0" smtClean="0">
                <a:solidFill>
                  <a:schemeClr val="bg1"/>
                </a:solidFill>
              </a:rPr>
              <a:t>распущенность и грубость придворных </a:t>
            </a:r>
            <a:r>
              <a:rPr lang="ru-RU" sz="6000" dirty="0">
                <a:solidFill>
                  <a:schemeClr val="bg1"/>
                </a:solidFill>
              </a:rPr>
              <a:t>нравов </a:t>
            </a:r>
          </a:p>
          <a:p>
            <a:endParaRPr lang="ru-RU" sz="6000" dirty="0">
              <a:solidFill>
                <a:schemeClr val="bg1"/>
              </a:solidFill>
            </a:endParaRPr>
          </a:p>
          <a:p>
            <a:r>
              <a:rPr lang="ru-RU" sz="6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95936" y="3508291"/>
            <a:ext cx="4752528" cy="3516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ш</a:t>
            </a:r>
            <a:r>
              <a:rPr lang="ru-RU" sz="1600" dirty="0" smtClean="0">
                <a:solidFill>
                  <a:schemeClr val="bg1"/>
                </a:solidFill>
              </a:rPr>
              <a:t>пионаж, доносительство и политический террор </a:t>
            </a:r>
          </a:p>
        </p:txBody>
      </p:sp>
      <p:pic>
        <p:nvPicPr>
          <p:cNvPr id="10246" name="Picture 6" descr="http://upload.wikimedia.org/wikipedia/commons/6/66/Rundale-pala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6"/>
          <a:stretch/>
        </p:blipFill>
        <p:spPr bwMode="auto">
          <a:xfrm>
            <a:off x="3981189" y="4608054"/>
            <a:ext cx="4746879" cy="17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995936" y="6309320"/>
            <a:ext cx="4741229" cy="46429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Растрелли Ф. Б. Рундальский дворец Э. И. Бирона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Jesters of empress Anna Ioanovna by V.Jacobi (187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1" y="1556792"/>
            <a:ext cx="76200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runivers.ru/upload/iblock/bbc/yakobi_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1761"/>
            <a:ext cx="44862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65124" y="6309320"/>
            <a:ext cx="7619999" cy="46429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Якоби В. И. Шуты при дворе императрицы Анны Иоанновны. 1872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124" y="332656"/>
            <a:ext cx="42628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Повседневная жизнь    Анны Ивановны и её двора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70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40.radikal.ru/i090/1104/ed/894accb3fa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63"/>
          <a:stretch/>
        </p:blipFill>
        <p:spPr bwMode="auto">
          <a:xfrm>
            <a:off x="174674" y="561518"/>
            <a:ext cx="3384401" cy="51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s50.radikal.ru/i128/1104/31/ca16365bf9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1518"/>
            <a:ext cx="519344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714580" y="4991116"/>
            <a:ext cx="4429420" cy="180552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chemeClr val="bg1"/>
                </a:solidFill>
              </a:rPr>
              <a:t>Список добычи Анны Ивановны                       с 10 июня по 23 августа 1740 г.:</a:t>
            </a:r>
            <a:endParaRPr lang="ru-RU" sz="17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9 оленей, 16 косуль, 4 кабана, волк, </a:t>
            </a:r>
            <a:r>
              <a:rPr lang="ru-RU" sz="1600" dirty="0" smtClean="0">
                <a:solidFill>
                  <a:schemeClr val="bg1"/>
                </a:solidFill>
              </a:rPr>
              <a:t>                 374 </a:t>
            </a:r>
            <a:r>
              <a:rPr lang="ru-RU" sz="1600" dirty="0">
                <a:solidFill>
                  <a:schemeClr val="bg1"/>
                </a:solidFill>
              </a:rPr>
              <a:t>зайца, 68 диких уток и 16 морских птиц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779912" y="4509120"/>
            <a:ext cx="5184703" cy="71414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Суриков В. И. Императрица Анна Иоанновна в петергофском Тампле стреляет оленей. 1900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4673" y="5672303"/>
            <a:ext cx="3384401" cy="99705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Рябушкин А. П. Императрица Анна Иоанновна в </a:t>
            </a:r>
            <a:r>
              <a:rPr lang="ru-RU" sz="1600" i="1" dirty="0">
                <a:solidFill>
                  <a:schemeClr val="tx1"/>
                </a:solidFill>
              </a:rPr>
              <a:t>П</a:t>
            </a:r>
            <a:r>
              <a:rPr lang="ru-RU" sz="1600" i="1" dirty="0" smtClean="0">
                <a:solidFill>
                  <a:schemeClr val="tx1"/>
                </a:solidFill>
              </a:rPr>
              <a:t>етергофском  зверинце на охоте. 1900-е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674" y="86581"/>
            <a:ext cx="88082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Нравы императрицы Анны Ивановны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1508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Valery Jacobi Ice 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4" y="692696"/>
            <a:ext cx="8809408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6308696"/>
            <a:ext cx="5184703" cy="48521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Якоби В. И. Ледяной дом. 1878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674" y="86581"/>
            <a:ext cx="88082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Строительство Ледяного дома</a:t>
            </a:r>
            <a:endParaRPr lang="ru-RU" sz="2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8024" y="579024"/>
            <a:ext cx="4310557" cy="212989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chemeClr val="bg1"/>
                </a:solidFill>
              </a:rPr>
              <a:t>Ледяной дом </a:t>
            </a:r>
            <a:r>
              <a:rPr lang="ru-RU" sz="17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забава Анны Ивановны                                         по случаю шутовской свадьбы                       князя А. М. Голицына и А. И. Бужениновой        в 1740 г.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2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le:Andrey Ostermann by J.F.Beh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 r="8899"/>
          <a:stretch/>
        </p:blipFill>
        <p:spPr bwMode="auto">
          <a:xfrm>
            <a:off x="5057394" y="342577"/>
            <a:ext cx="4113068" cy="532126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78576"/>
            <a:ext cx="72422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Учреждение Кабинета министров</a:t>
            </a:r>
            <a:endParaRPr lang="ru-RU" sz="2600" dirty="0"/>
          </a:p>
        </p:txBody>
      </p:sp>
      <p:pic>
        <p:nvPicPr>
          <p:cNvPr id="6" name="Picture 2" descr="ЧЕРКАССКИЕ. Яков Куденетович, полководец царя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5" r="9218" b="9786"/>
          <a:stretch/>
        </p:blipFill>
        <p:spPr bwMode="auto">
          <a:xfrm>
            <a:off x="4062563" y="1398364"/>
            <a:ext cx="1656001" cy="2052696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Nikitin golovk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3458" r="20908" b="33355"/>
          <a:stretch/>
        </p:blipFill>
        <p:spPr bwMode="auto">
          <a:xfrm>
            <a:off x="395537" y="1398364"/>
            <a:ext cx="1654074" cy="2052696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3451060"/>
            <a:ext cx="1654075" cy="135757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Г. И. Головкин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граф, канцлер,                           кабинет-министр  </a:t>
            </a:r>
            <a:r>
              <a:rPr lang="en-US" sz="1100" dirty="0" smtClean="0">
                <a:solidFill>
                  <a:schemeClr val="bg1"/>
                </a:solidFill>
              </a:rPr>
              <a:t>[</a:t>
            </a:r>
            <a:r>
              <a:rPr lang="ru-RU" sz="1100" dirty="0" smtClean="0">
                <a:solidFill>
                  <a:schemeClr val="bg1"/>
                </a:solidFill>
              </a:rPr>
              <a:t>1731–34</a:t>
            </a:r>
            <a:r>
              <a:rPr lang="en-US" sz="1100" dirty="0" smtClean="0">
                <a:solidFill>
                  <a:schemeClr val="bg1"/>
                </a:solidFill>
              </a:rPr>
              <a:t>]</a:t>
            </a:r>
            <a:r>
              <a:rPr lang="ru-RU" sz="1100" dirty="0" smtClean="0">
                <a:solidFill>
                  <a:schemeClr val="bg1"/>
                </a:solidFill>
              </a:rPr>
              <a:t> и президент Коллегии иностранных дел  </a:t>
            </a:r>
            <a:r>
              <a:rPr lang="en-US" sz="1100" dirty="0" smtClean="0">
                <a:solidFill>
                  <a:schemeClr val="bg1"/>
                </a:solidFill>
              </a:rPr>
              <a:t>[</a:t>
            </a:r>
            <a:r>
              <a:rPr lang="ru-RU" sz="1100" dirty="0" smtClean="0">
                <a:solidFill>
                  <a:schemeClr val="bg1"/>
                </a:solidFill>
              </a:rPr>
              <a:t>1717–34</a:t>
            </a:r>
            <a:r>
              <a:rPr lang="en-US" sz="1100" dirty="0" smtClean="0">
                <a:solidFill>
                  <a:schemeClr val="bg1"/>
                </a:solidFill>
              </a:rPr>
              <a:t>]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0" descr="http://vz-art.com/published/publicdata/B57423/attachments/SC/images/12gi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/>
        </p:blipFill>
        <p:spPr bwMode="auto">
          <a:xfrm>
            <a:off x="2255315" y="1398364"/>
            <a:ext cx="1656000" cy="2052695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255315" y="3451060"/>
            <a:ext cx="1656000" cy="135757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А. И. Остерман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граф, вице-канцлер, кабинет-министр  </a:t>
            </a:r>
            <a:r>
              <a:rPr lang="en-US" sz="1100" dirty="0" smtClean="0">
                <a:solidFill>
                  <a:schemeClr val="bg1"/>
                </a:solidFill>
              </a:rPr>
              <a:t>[</a:t>
            </a:r>
            <a:r>
              <a:rPr lang="ru-RU" sz="1100" dirty="0" smtClean="0">
                <a:solidFill>
                  <a:schemeClr val="bg1"/>
                </a:solidFill>
              </a:rPr>
              <a:t>1731–41</a:t>
            </a:r>
            <a:r>
              <a:rPr lang="en-US" sz="1100" dirty="0" smtClean="0">
                <a:solidFill>
                  <a:schemeClr val="bg1"/>
                </a:solidFill>
              </a:rPr>
              <a:t>]</a:t>
            </a:r>
            <a:r>
              <a:rPr lang="ru-RU" sz="1100" dirty="0" smtClean="0">
                <a:solidFill>
                  <a:schemeClr val="bg1"/>
                </a:solidFill>
              </a:rPr>
              <a:t> и президент </a:t>
            </a:r>
            <a:r>
              <a:rPr lang="ru-RU" sz="1100" dirty="0">
                <a:solidFill>
                  <a:schemeClr val="bg1"/>
                </a:solidFill>
              </a:rPr>
              <a:t>Коллегии иностранных дел  </a:t>
            </a:r>
            <a:r>
              <a:rPr lang="en-US" sz="1100" dirty="0">
                <a:solidFill>
                  <a:schemeClr val="bg1"/>
                </a:solidFill>
              </a:rPr>
              <a:t>[</a:t>
            </a:r>
            <a:r>
              <a:rPr lang="ru-RU" sz="1100" dirty="0" smtClean="0">
                <a:solidFill>
                  <a:schemeClr val="bg1"/>
                </a:solidFill>
              </a:rPr>
              <a:t>1734–40</a:t>
            </a:r>
            <a:r>
              <a:rPr lang="en-US" sz="1100" dirty="0" smtClean="0">
                <a:solidFill>
                  <a:schemeClr val="bg1"/>
                </a:solidFill>
              </a:rPr>
              <a:t>]</a:t>
            </a:r>
            <a:r>
              <a:rPr lang="ru-RU" sz="1100" dirty="0" smtClean="0">
                <a:solidFill>
                  <a:schemeClr val="bg1"/>
                </a:solidFill>
              </a:rPr>
              <a:t>         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62564" y="3451060"/>
            <a:ext cx="1656001" cy="135757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А. М. Черкасский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князь, действительный тайный советник, </a:t>
            </a:r>
            <a:r>
              <a:rPr lang="ru-RU" sz="1100" dirty="0">
                <a:solidFill>
                  <a:schemeClr val="bg1"/>
                </a:solidFill>
              </a:rPr>
              <a:t>кабинет-министр  </a:t>
            </a:r>
            <a:r>
              <a:rPr lang="en-US" sz="1100" dirty="0">
                <a:solidFill>
                  <a:schemeClr val="bg1"/>
                </a:solidFill>
              </a:rPr>
              <a:t>[</a:t>
            </a:r>
            <a:r>
              <a:rPr lang="ru-RU" sz="1100" dirty="0">
                <a:solidFill>
                  <a:schemeClr val="bg1"/>
                </a:solidFill>
              </a:rPr>
              <a:t>1731–41</a:t>
            </a:r>
            <a:r>
              <a:rPr lang="en-US" sz="1100" dirty="0" smtClean="0">
                <a:solidFill>
                  <a:schemeClr val="bg1"/>
                </a:solidFill>
              </a:rPr>
              <a:t>]</a:t>
            </a:r>
            <a:r>
              <a:rPr lang="ru-RU" sz="1100" dirty="0" smtClean="0">
                <a:solidFill>
                  <a:schemeClr val="bg1"/>
                </a:solidFill>
              </a:rPr>
              <a:t>, богатейший по количеству крестьян помещик в России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364088" y="4365104"/>
            <a:ext cx="3779912" cy="2376263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ОСТЕРМАН </a:t>
            </a:r>
            <a:r>
              <a:rPr lang="ru-RU" sz="1700" b="1" dirty="0" smtClean="0">
                <a:solidFill>
                  <a:srgbClr val="FF0000"/>
                </a:solidFill>
              </a:rPr>
              <a:t>Андрей Иванович              </a:t>
            </a:r>
            <a:r>
              <a:rPr lang="ru-RU" sz="1700" dirty="0" smtClean="0">
                <a:solidFill>
                  <a:schemeClr val="bg1"/>
                </a:solidFill>
              </a:rPr>
              <a:t>(Генрих Иоганн Фридрих)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«душа» кабинета,                    фактический руководитель внешней        и внутренней политики России                       в период «бироновщины»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1730–40</a:t>
            </a:r>
            <a:r>
              <a:rPr lang="en-US" sz="1600" dirty="0">
                <a:solidFill>
                  <a:schemeClr val="bg1"/>
                </a:solidFill>
              </a:rPr>
              <a:t>]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763" y="873060"/>
            <a:ext cx="55446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Состав </a:t>
            </a:r>
            <a:r>
              <a:rPr lang="ru-RU" sz="2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Кабинета министров</a:t>
            </a:r>
            <a:r>
              <a:rPr lang="en-US" sz="2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ru-RU" sz="2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 </a:t>
            </a:r>
            <a:r>
              <a:rPr lang="ru-RU" sz="2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1731 </a:t>
            </a:r>
            <a:r>
              <a:rPr lang="ru-RU" sz="2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г.</a:t>
            </a:r>
            <a:endParaRPr lang="ru-RU" sz="26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95536" y="5040951"/>
            <a:ext cx="4965282" cy="1556399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Кабинет министров </a:t>
            </a:r>
            <a:r>
              <a:rPr lang="ru-RU" sz="1800" b="1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высший законосовещательный орган в России   в </a:t>
            </a: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ru-RU" sz="1800" dirty="0" smtClean="0">
                <a:solidFill>
                  <a:schemeClr val="bg1"/>
                </a:solidFill>
              </a:rPr>
              <a:t>731</a:t>
            </a:r>
            <a:r>
              <a:rPr lang="en-US" sz="1800" dirty="0" smtClean="0">
                <a:solidFill>
                  <a:schemeClr val="bg1"/>
                </a:solidFill>
              </a:rPr>
              <a:t>–</a:t>
            </a:r>
            <a:r>
              <a:rPr lang="ru-RU" sz="1800" dirty="0" smtClean="0">
                <a:solidFill>
                  <a:schemeClr val="bg1"/>
                </a:solidFill>
              </a:rPr>
              <a:t>41 гг.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С 1735 г. </a:t>
            </a:r>
            <a:r>
              <a:rPr lang="ru-RU" sz="1800" dirty="0">
                <a:solidFill>
                  <a:schemeClr val="bg1"/>
                </a:solidFill>
              </a:rPr>
              <a:t>п</a:t>
            </a:r>
            <a:r>
              <a:rPr lang="ru-RU" sz="1800" dirty="0" smtClean="0">
                <a:solidFill>
                  <a:schemeClr val="bg1"/>
                </a:solidFill>
              </a:rPr>
              <a:t>одписи трёх кабинет-министров приравнивались к подписи императрицы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1086</Words>
  <Application>Microsoft Office PowerPoint</Application>
  <PresentationFormat>Экран (4:3)</PresentationFormat>
  <Paragraphs>289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405</cp:revision>
  <dcterms:created xsi:type="dcterms:W3CDTF">2013-11-10T17:34:13Z</dcterms:created>
  <dcterms:modified xsi:type="dcterms:W3CDTF">2013-11-17T19:39:36Z</dcterms:modified>
</cp:coreProperties>
</file>